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1.gif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Relationship Id="rId11" Type="http://schemas.openxmlformats.org/officeDocument/2006/relationships/image" Target="../media/image1.jpeg"/><Relationship Id="rId12" Type="http://schemas.openxmlformats.org/officeDocument/2006/relationships/image" Target="../media/image10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Relationship Id="rId3" Type="http://schemas.openxmlformats.org/officeDocument/2006/relationships/image" Target="../media/image2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Responses to whole genome duplication in a plants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Simon Renny-Byfield</a:t>
            </a:r>
          </a:p>
        </p:txBody>
      </p:sp>
      <p:pic>
        <p:nvPicPr>
          <p:cNvPr id="34" name="cotton_file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1321" y="6133381"/>
            <a:ext cx="4382158" cy="2921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UC_Davis_Water_Tow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2989" y="7231248"/>
            <a:ext cx="2718657" cy="1812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gerhki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8375" y="4749800"/>
            <a:ext cx="3241772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 lvl="0">
              <a:defRPr sz="1800"/>
            </a:pPr>
            <a:r>
              <a:rPr sz="4200"/>
              <a:t>The Renny-Byfield World tour of England and America</a:t>
            </a:r>
          </a:p>
        </p:txBody>
      </p:sp>
      <p:pic>
        <p:nvPicPr>
          <p:cNvPr id="39" name="Tower-Bridge-London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458" y="2974606"/>
            <a:ext cx="3787817" cy="1916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QuuensBuilding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8687" y="4677014"/>
            <a:ext cx="2435359" cy="1567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QMlogo.g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59142" y="4281289"/>
            <a:ext cx="1929447" cy="1064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campanile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16106" y="3032997"/>
            <a:ext cx="3294622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asstate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83387" y="2081390"/>
            <a:ext cx="2678511" cy="2678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Davis_log.jpg"/>
          <p:cNvPicPr/>
          <p:nvPr/>
        </p:nvPicPr>
        <p:blipFill>
          <a:blip r:embed="rId9">
            <a:extLst/>
          </a:blip>
          <a:srcRect l="0" t="29326" r="0" b="29326"/>
          <a:stretch>
            <a:fillRect/>
          </a:stretch>
        </p:blipFill>
        <p:spPr>
          <a:xfrm>
            <a:off x="5678041" y="6537267"/>
            <a:ext cx="3071599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tobacco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27347" y="5978548"/>
            <a:ext cx="1438039" cy="1916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cotton_filed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908722" y="4445675"/>
            <a:ext cx="1929446" cy="1286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corn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912895" y="7907732"/>
            <a:ext cx="2231504" cy="1115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outline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952500" y="22098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An intro to whole genome duplication (WGD)</a:t>
            </a:r>
            <a:endParaRPr sz="3600"/>
          </a:p>
          <a:p>
            <a:pPr lvl="0">
              <a:defRPr sz="1800"/>
            </a:pPr>
            <a:r>
              <a:rPr sz="3600"/>
              <a:t>WGD in the history of flowering plants</a:t>
            </a:r>
            <a:endParaRPr sz="3600"/>
          </a:p>
          <a:p>
            <a:pPr lvl="0">
              <a:defRPr sz="1800"/>
            </a:pPr>
            <a:r>
              <a:rPr sz="3600"/>
              <a:t>Gene network analysis following meso-WGD</a:t>
            </a:r>
            <a:endParaRPr sz="3600"/>
          </a:p>
          <a:p>
            <a:pPr lvl="0">
              <a:defRPr sz="1800"/>
            </a:pPr>
            <a:r>
              <a:rPr sz="3600"/>
              <a:t>Gene loss following ancient WGD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Darwin’s abominable mystery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774700" y="2609850"/>
            <a:ext cx="4836022" cy="6286500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3600"/>
              <a:t>“The rapid development, as far as we can judge, of all the higher plants within recent geological times is an </a:t>
            </a:r>
            <a:r>
              <a:rPr i="1" sz="3600"/>
              <a:t>abominable mystery</a:t>
            </a:r>
            <a:r>
              <a:rPr sz="3600"/>
              <a:t>.”</a:t>
            </a:r>
          </a:p>
        </p:txBody>
      </p:sp>
      <p:pic>
        <p:nvPicPr>
          <p:cNvPr id="54" name="MTE5NDg0MDU0OTM4NjE3MzU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8705" y="3150344"/>
            <a:ext cx="5325865" cy="5325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Whole Genome Duplication</a:t>
            </a:r>
          </a:p>
        </p:txBody>
      </p:sp>
      <p:pic>
        <p:nvPicPr>
          <p:cNvPr id="57" name="2000px-Polyploidizati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787" y="3435191"/>
            <a:ext cx="5666203" cy="3399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2000px-AlloPolyploidization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5287" y="3435191"/>
            <a:ext cx="5666203" cy="339972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1542745" y="7258050"/>
            <a:ext cx="31629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Autopolyploidy</a:t>
            </a:r>
          </a:p>
        </p:txBody>
      </p:sp>
      <p:sp>
        <p:nvSpPr>
          <p:cNvPr id="60" name="Shape 60"/>
          <p:cNvSpPr/>
          <p:nvPr/>
        </p:nvSpPr>
        <p:spPr>
          <a:xfrm>
            <a:off x="8058099" y="7258050"/>
            <a:ext cx="29846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Allopolyploidy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1280px-Patates.jpg"/>
          <p:cNvPicPr/>
          <p:nvPr/>
        </p:nvPicPr>
        <p:blipFill>
          <a:blip r:embed="rId2">
            <a:extLst/>
          </a:blip>
          <a:srcRect l="29685" t="0" r="0" b="0"/>
          <a:stretch>
            <a:fillRect/>
          </a:stretch>
        </p:blipFill>
        <p:spPr>
          <a:xfrm>
            <a:off x="9613400" y="2597993"/>
            <a:ext cx="2582817" cy="238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Polyploid crops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952500" y="2603500"/>
            <a:ext cx="3882529" cy="62865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5" name="220px-Red_Appl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1466" y="5495776"/>
            <a:ext cx="2794001" cy="252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250px-Wheat_close-up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9093" y="2597993"/>
            <a:ext cx="3175001" cy="238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1280px-CottonPlant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53419" y="2599580"/>
            <a:ext cx="2794001" cy="199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Nicotiana_Tobacco_Plants_1909px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4916" y="4788406"/>
            <a:ext cx="2025087" cy="3249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eanut.jpg"/>
          <p:cNvPicPr/>
          <p:nvPr/>
        </p:nvPicPr>
        <p:blipFill>
          <a:blip r:embed="rId7">
            <a:extLst/>
          </a:blip>
          <a:srcRect l="0" t="0" r="54590" b="0"/>
          <a:stretch>
            <a:fillRect/>
          </a:stretch>
        </p:blipFill>
        <p:spPr>
          <a:xfrm>
            <a:off x="2883991" y="5688558"/>
            <a:ext cx="1585913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OrangeBloss_wb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7301" y="2599580"/>
            <a:ext cx="2265546" cy="199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640px-Taiwan_2009_Tainan_City_Organic_Farm_Watermelon_FRD_7962.jpg"/>
          <p:cNvPicPr/>
          <p:nvPr/>
        </p:nvPicPr>
        <p:blipFill>
          <a:blip r:embed="rId9">
            <a:extLst/>
          </a:blip>
          <a:srcRect l="9462" t="33725" r="24106" b="25333"/>
          <a:stretch>
            <a:fillRect/>
          </a:stretch>
        </p:blipFill>
        <p:spPr>
          <a:xfrm>
            <a:off x="9836554" y="5867754"/>
            <a:ext cx="2328360" cy="2159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Brassica_rapa_(xndr).jpg"/>
          <p:cNvPicPr/>
          <p:nvPr/>
        </p:nvPicPr>
        <p:blipFill>
          <a:blip r:embed="rId10">
            <a:extLst/>
          </a:blip>
          <a:srcRect l="0" t="0" r="17253" b="0"/>
          <a:stretch>
            <a:fillRect/>
          </a:stretch>
        </p:blipFill>
        <p:spPr>
          <a:xfrm>
            <a:off x="4677271" y="6475430"/>
            <a:ext cx="1926729" cy="1552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The dark secret of the angiosperms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952500" y="2603500"/>
            <a:ext cx="5189836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Model “diploid” with </a:t>
            </a:r>
            <a:r>
              <a:rPr i="1" sz="3600"/>
              <a:t>n</a:t>
            </a:r>
            <a:r>
              <a:rPr sz="3600"/>
              <a:t>= 5</a:t>
            </a:r>
            <a:endParaRPr sz="3600"/>
          </a:p>
          <a:p>
            <a:pPr lvl="0">
              <a:defRPr sz="1800"/>
            </a:pPr>
            <a:r>
              <a:rPr sz="3600"/>
              <a:t>comparative genomics reveals α and β duplication events</a:t>
            </a:r>
          </a:p>
        </p:txBody>
      </p:sp>
      <p:pic>
        <p:nvPicPr>
          <p:cNvPr id="76" name="arabidopsisthalian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7143" y="2838450"/>
            <a:ext cx="2984501" cy="581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body" idx="1"/>
          </p:nvPr>
        </p:nvSpPr>
        <p:spPr>
          <a:xfrm>
            <a:off x="6273800" y="7874000"/>
            <a:ext cx="6576467" cy="583952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1600"/>
              <a:t>Paterson </a:t>
            </a:r>
            <a:r>
              <a:rPr i="1" sz="1600"/>
              <a:t>et al</a:t>
            </a:r>
            <a:r>
              <a:rPr sz="1600"/>
              <a:t>., 2012 </a:t>
            </a:r>
            <a:r>
              <a:rPr i="1" sz="1600"/>
              <a:t>Nature</a:t>
            </a:r>
          </a:p>
        </p:txBody>
      </p:sp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The dark secret of the angiosperms</a:t>
            </a:r>
          </a:p>
        </p:txBody>
      </p:sp>
      <p:pic>
        <p:nvPicPr>
          <p:cNvPr id="80" name="nature11798-f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3300" y="3538477"/>
            <a:ext cx="5959651" cy="4416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ZeaVsSorhgum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002" y="3098630"/>
            <a:ext cx="4155623" cy="529624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1206499" y="8280400"/>
            <a:ext cx="4155624" cy="58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spcBef>
                <a:spcPts val="4200"/>
              </a:spcBef>
              <a:defRPr sz="1800"/>
            </a:pPr>
            <a:r>
              <a:rPr sz="1500"/>
              <a:t>Schanble </a:t>
            </a:r>
            <a:r>
              <a:rPr i="1" sz="1500"/>
              <a:t>et al</a:t>
            </a:r>
            <a:r>
              <a:rPr sz="1500"/>
              <a:t>., 2011 </a:t>
            </a:r>
            <a:r>
              <a:rPr i="1" sz="1500"/>
              <a:t>PNAS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WGDPhylo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016" y="2708572"/>
            <a:ext cx="7183209" cy="62865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>
            <p:ph type="body" idx="1"/>
          </p:nvPr>
        </p:nvSpPr>
        <p:spPr>
          <a:xfrm>
            <a:off x="2654299" y="8470900"/>
            <a:ext cx="6290669" cy="1523703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1700"/>
              <a:t>Renny-Byfield and Wendel, </a:t>
            </a:r>
            <a:r>
              <a:rPr i="1" sz="1700"/>
              <a:t>American Journal of Botany</a:t>
            </a:r>
            <a:r>
              <a:rPr sz="1700"/>
              <a:t>, 2014</a:t>
            </a:r>
          </a:p>
        </p:txBody>
      </p:sp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The dark secret of the angiosperms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